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8"/>
  </p:notesMasterIdLst>
  <p:sldIdLst>
    <p:sldId id="256" r:id="rId2"/>
    <p:sldId id="269" r:id="rId3"/>
    <p:sldId id="280" r:id="rId4"/>
    <p:sldId id="271" r:id="rId5"/>
    <p:sldId id="281" r:id="rId6"/>
    <p:sldId id="272" r:id="rId7"/>
    <p:sldId id="276" r:id="rId8"/>
    <p:sldId id="274" r:id="rId9"/>
    <p:sldId id="277" r:id="rId10"/>
    <p:sldId id="278" r:id="rId11"/>
    <p:sldId id="279" r:id="rId12"/>
    <p:sldId id="268" r:id="rId13"/>
    <p:sldId id="284" r:id="rId14"/>
    <p:sldId id="286" r:id="rId15"/>
    <p:sldId id="28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9CB40-5620-C347-8D63-3F21C6FC2A23}" v="166" dt="2023-07-11T07:53:17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0373"/>
  </p:normalViewPr>
  <p:slideViewPr>
    <p:cSldViewPr snapToGrid="0">
      <p:cViewPr>
        <p:scale>
          <a:sx n="134" d="100"/>
          <a:sy n="134" d="100"/>
        </p:scale>
        <p:origin x="-416" y="-568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07FC3-E74C-6049-967F-829EF764C23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47CDA-EB6A-FD4D-BDFA-D4700B5A6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0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www.unep.org</a:t>
            </a:r>
            <a:r>
              <a:rPr lang="en-US" dirty="0"/>
              <a:t>/news-and-stories/story/methane-emissions-are-driving-climate-change-heres-how-reduce-them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47CDA-EB6A-FD4D-BDFA-D4700B5A6C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4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www.unep.org</a:t>
            </a:r>
            <a:r>
              <a:rPr lang="en-US" dirty="0"/>
              <a:t>/news-and-stories/story/methane-emissions-are-driving-climate-change-heres-how-reduce-them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47CDA-EB6A-FD4D-BDFA-D4700B5A6C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7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www.unep.org</a:t>
            </a:r>
            <a:r>
              <a:rPr lang="en-US" dirty="0"/>
              <a:t>/news-and-stories/story/methane-emissions-are-driving-climate-change-heres-how-reduce-them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47CDA-EB6A-FD4D-BDFA-D4700B5A6C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2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47CDA-EB6A-FD4D-BDFA-D4700B5A6C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3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www.unep.org</a:t>
            </a:r>
            <a:r>
              <a:rPr lang="en-US" dirty="0"/>
              <a:t>/news-and-stories/story/methane-emissions-are-driving-climate-change-heres-how-reduce-them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47CDA-EB6A-FD4D-BDFA-D4700B5A6C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www.unep.org</a:t>
            </a:r>
            <a:r>
              <a:rPr lang="en-US" dirty="0"/>
              <a:t>/news-and-stories/story/methane-emissions-are-driving-climate-change-heres-how-reduce-them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47CDA-EB6A-FD4D-BDFA-D4700B5A6C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6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47CDA-EB6A-FD4D-BDFA-D4700B5A6C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4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188DC533-DEAE-ED41-95CE-89B1A29B4747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9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8486E4E-A5A9-4A4B-8CB6-7D9921A56365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955B365-436D-A34C-87EE-7761C6FFB7F0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1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89DC182C-9858-5C45-8B89-BA88B1967C58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36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4BB1F59-96F7-0241-B989-8CA2AB18F9EB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4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4F554AB-A177-C546-9ED5-54386503A89B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51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6D74AD8-1B2B-5843-B7AE-DD568DB22624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1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176010D-4809-494D-A71E-48C5987B1521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1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B88702E-B572-184C-A09E-E2A662A7A153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0C97FE1-1C31-414F-8EDE-AF9D947F5798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5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091417C-AA99-3E44-B27B-68B6D38A20E5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3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1F94EFAA-928C-6149-ACD7-42BFE4FC25AA}" type="datetime1">
              <a:rPr lang="en-GB" smtClean="0"/>
              <a:t>11/07/2023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7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8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B60A1-F6AF-DB34-6C17-6CC35C009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1584" y="893935"/>
            <a:ext cx="6202267" cy="3339390"/>
          </a:xfrm>
        </p:spPr>
        <p:txBody>
          <a:bodyPr anchor="ctr">
            <a:normAutofit/>
          </a:bodyPr>
          <a:lstStyle/>
          <a:p>
            <a:r>
              <a:rPr lang="en-GB" sz="55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Making methane and its health impacts actionable </a:t>
            </a:r>
            <a:endParaRPr lang="en-US" sz="5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895AB-1B41-8223-6C62-5F471D2B5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1583" y="4458488"/>
            <a:ext cx="6202268" cy="1328163"/>
          </a:xfrm>
        </p:spPr>
        <p:txBody>
          <a:bodyPr anchor="t">
            <a:normAutofit/>
          </a:bodyPr>
          <a:lstStyle/>
          <a:p>
            <a:r>
              <a:rPr lang="en-US" dirty="0"/>
              <a:t>Team Climate Coders</a:t>
            </a:r>
          </a:p>
          <a:p>
            <a:r>
              <a:rPr lang="en-US" dirty="0" err="1"/>
              <a:t>Wellcome</a:t>
            </a:r>
            <a:r>
              <a:rPr lang="en-US" dirty="0"/>
              <a:t> Data Science </a:t>
            </a:r>
            <a:r>
              <a:rPr lang="en-US" dirty="0" err="1"/>
              <a:t>Ideathon</a:t>
            </a:r>
            <a:r>
              <a:rPr lang="en-US" dirty="0"/>
              <a:t> |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BB119-D42A-CF3A-CFF4-0E5AA5D64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17" r="17267"/>
          <a:stretch/>
        </p:blipFill>
        <p:spPr>
          <a:xfrm>
            <a:off x="0" y="0"/>
            <a:ext cx="4635294" cy="6857990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7530A-805D-0E81-CDC5-5014513A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DEB41-8858-B1FF-CD68-3106B58D2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37388"/>
            <a:ext cx="10671048" cy="822960"/>
          </a:xfrm>
        </p:spPr>
        <p:txBody>
          <a:bodyPr>
            <a:normAutofit/>
          </a:bodyPr>
          <a:lstStyle/>
          <a:p>
            <a:r>
              <a:rPr lang="en-GB" sz="2000" b="1" i="0" dirty="0"/>
              <a:t>Q2: How do you ensure your platform is accessible, usable, and sustainable and that data can be shared safely and well credited? </a:t>
            </a:r>
            <a:endParaRPr lang="en-GB" b="1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5CE92-BB64-CE8D-B0EC-3C3254F8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9513D6-E1FB-769E-39E2-DCC9D159B2A2}"/>
              </a:ext>
            </a:extLst>
          </p:cNvPr>
          <p:cNvSpPr/>
          <p:nvPr/>
        </p:nvSpPr>
        <p:spPr>
          <a:xfrm>
            <a:off x="1029904" y="1582825"/>
            <a:ext cx="2005875" cy="568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Interactive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718D9-B528-DB7F-B18B-CCF9C49858E0}"/>
              </a:ext>
            </a:extLst>
          </p:cNvPr>
          <p:cNvSpPr/>
          <p:nvPr/>
        </p:nvSpPr>
        <p:spPr>
          <a:xfrm>
            <a:off x="1029904" y="3122968"/>
            <a:ext cx="2005875" cy="568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Reproducible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32DFF-FB5B-CCD4-53C1-B580F5A8A165}"/>
              </a:ext>
            </a:extLst>
          </p:cNvPr>
          <p:cNvSpPr/>
          <p:nvPr/>
        </p:nvSpPr>
        <p:spPr>
          <a:xfrm>
            <a:off x="1029904" y="4701535"/>
            <a:ext cx="2005875" cy="568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User-centric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2227FB-8BC2-EF9D-3CBC-072786AC1CD8}"/>
              </a:ext>
            </a:extLst>
          </p:cNvPr>
          <p:cNvSpPr/>
          <p:nvPr/>
        </p:nvSpPr>
        <p:spPr>
          <a:xfrm>
            <a:off x="946779" y="1854484"/>
            <a:ext cx="2669820" cy="10076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Intuitive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Different regional levels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86599-04A7-B1C9-5636-2C1837A029AE}"/>
              </a:ext>
            </a:extLst>
          </p:cNvPr>
          <p:cNvSpPr/>
          <p:nvPr/>
        </p:nvSpPr>
        <p:spPr>
          <a:xfrm>
            <a:off x="946780" y="3406127"/>
            <a:ext cx="2669820" cy="1007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Publicly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Links to further resources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D637E-ACEA-CDA5-3C74-A611F4058D4E}"/>
              </a:ext>
            </a:extLst>
          </p:cNvPr>
          <p:cNvSpPr/>
          <p:nvPr/>
        </p:nvSpPr>
        <p:spPr>
          <a:xfrm>
            <a:off x="946780" y="5044845"/>
            <a:ext cx="2669820" cy="1007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Color-blind 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Interview officials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3DF6CF-A2DF-CA79-8538-928757BE5776}"/>
              </a:ext>
            </a:extLst>
          </p:cNvPr>
          <p:cNvSpPr/>
          <p:nvPr/>
        </p:nvSpPr>
        <p:spPr>
          <a:xfrm>
            <a:off x="3801465" y="1378880"/>
            <a:ext cx="7805763" cy="45065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Badge 1 with solid fill">
            <a:extLst>
              <a:ext uri="{FF2B5EF4-FFF2-40B4-BE49-F238E27FC236}">
                <a16:creationId xmlns:a16="http://schemas.microsoft.com/office/drawing/2014/main" id="{72672B42-FB19-1E30-725E-82D76DEF4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46" y="1572810"/>
            <a:ext cx="567771" cy="567771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4D14790D-7DDA-0196-4111-34EF42F01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246" y="3139927"/>
            <a:ext cx="567771" cy="567771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0EC9CAFA-84FF-26FC-4908-823F45DC9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6" y="4702033"/>
            <a:ext cx="567771" cy="56777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91E8B7B-C2C5-16CA-4665-D8A050573EBB}"/>
              </a:ext>
            </a:extLst>
          </p:cNvPr>
          <p:cNvCxnSpPr>
            <a:cxnSpLocks/>
          </p:cNvCxnSpPr>
          <p:nvPr/>
        </p:nvCxnSpPr>
        <p:spPr>
          <a:xfrm>
            <a:off x="3034812" y="3429000"/>
            <a:ext cx="774080" cy="347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8A4AC71-82A6-7AEE-27D8-2802F158CC1E}"/>
              </a:ext>
            </a:extLst>
          </p:cNvPr>
          <p:cNvSpPr/>
          <p:nvPr/>
        </p:nvSpPr>
        <p:spPr>
          <a:xfrm>
            <a:off x="2914694" y="3348252"/>
            <a:ext cx="158976" cy="16149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7E83B-D4FC-E196-BA75-7455F4B6CB35}"/>
              </a:ext>
            </a:extLst>
          </p:cNvPr>
          <p:cNvSpPr/>
          <p:nvPr/>
        </p:nvSpPr>
        <p:spPr>
          <a:xfrm>
            <a:off x="5291789" y="2154863"/>
            <a:ext cx="5438328" cy="2954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Screenshot of further resources? 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Ask group if we need this slide and next slide?</a:t>
            </a:r>
          </a:p>
        </p:txBody>
      </p:sp>
    </p:spTree>
    <p:extLst>
      <p:ext uri="{BB962C8B-B14F-4D97-AF65-F5344CB8AC3E}">
        <p14:creationId xmlns:p14="http://schemas.microsoft.com/office/powerpoint/2010/main" val="1238026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DEB41-8858-B1FF-CD68-3106B58D2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37388"/>
            <a:ext cx="10671048" cy="822960"/>
          </a:xfrm>
        </p:spPr>
        <p:txBody>
          <a:bodyPr>
            <a:normAutofit/>
          </a:bodyPr>
          <a:lstStyle/>
          <a:p>
            <a:r>
              <a:rPr lang="en-GB" sz="2000" b="1" i="0" dirty="0"/>
              <a:t>Q2: How do you ensure your platform is accessible, usable, and sustainable and that data can be shared safely and well credited? </a:t>
            </a:r>
            <a:endParaRPr lang="en-GB" b="1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5CE92-BB64-CE8D-B0EC-3C3254F8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9513D6-E1FB-769E-39E2-DCC9D159B2A2}"/>
              </a:ext>
            </a:extLst>
          </p:cNvPr>
          <p:cNvSpPr/>
          <p:nvPr/>
        </p:nvSpPr>
        <p:spPr>
          <a:xfrm>
            <a:off x="1029904" y="1582825"/>
            <a:ext cx="2005875" cy="568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Interactive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718D9-B528-DB7F-B18B-CCF9C49858E0}"/>
              </a:ext>
            </a:extLst>
          </p:cNvPr>
          <p:cNvSpPr/>
          <p:nvPr/>
        </p:nvSpPr>
        <p:spPr>
          <a:xfrm>
            <a:off x="1029904" y="3122968"/>
            <a:ext cx="2005875" cy="568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Reproducible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32DFF-FB5B-CCD4-53C1-B580F5A8A165}"/>
              </a:ext>
            </a:extLst>
          </p:cNvPr>
          <p:cNvSpPr/>
          <p:nvPr/>
        </p:nvSpPr>
        <p:spPr>
          <a:xfrm>
            <a:off x="1029904" y="4701535"/>
            <a:ext cx="2005875" cy="568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User-centric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2227FB-8BC2-EF9D-3CBC-072786AC1CD8}"/>
              </a:ext>
            </a:extLst>
          </p:cNvPr>
          <p:cNvSpPr/>
          <p:nvPr/>
        </p:nvSpPr>
        <p:spPr>
          <a:xfrm>
            <a:off x="946779" y="1854484"/>
            <a:ext cx="2669820" cy="10076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Intuitive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Different regional levels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86599-04A7-B1C9-5636-2C1837A029AE}"/>
              </a:ext>
            </a:extLst>
          </p:cNvPr>
          <p:cNvSpPr/>
          <p:nvPr/>
        </p:nvSpPr>
        <p:spPr>
          <a:xfrm>
            <a:off x="946780" y="3406127"/>
            <a:ext cx="2669820" cy="1007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Publicly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Links to further resources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D637E-ACEA-CDA5-3C74-A611F4058D4E}"/>
              </a:ext>
            </a:extLst>
          </p:cNvPr>
          <p:cNvSpPr/>
          <p:nvPr/>
        </p:nvSpPr>
        <p:spPr>
          <a:xfrm>
            <a:off x="946780" y="5044845"/>
            <a:ext cx="2669820" cy="1007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Color-blind 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Interview officials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3DF6CF-A2DF-CA79-8538-928757BE5776}"/>
              </a:ext>
            </a:extLst>
          </p:cNvPr>
          <p:cNvSpPr/>
          <p:nvPr/>
        </p:nvSpPr>
        <p:spPr>
          <a:xfrm>
            <a:off x="3801465" y="1378880"/>
            <a:ext cx="7805763" cy="45065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Badge 1 with solid fill">
            <a:extLst>
              <a:ext uri="{FF2B5EF4-FFF2-40B4-BE49-F238E27FC236}">
                <a16:creationId xmlns:a16="http://schemas.microsoft.com/office/drawing/2014/main" id="{72672B42-FB19-1E30-725E-82D76DEF4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46" y="1572810"/>
            <a:ext cx="567771" cy="567771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4D14790D-7DDA-0196-4111-34EF42F01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246" y="3139927"/>
            <a:ext cx="567771" cy="567771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0EC9CAFA-84FF-26FC-4908-823F45DC9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6" y="4702033"/>
            <a:ext cx="567771" cy="5677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37E83B-D4FC-E196-BA75-7455F4B6CB35}"/>
              </a:ext>
            </a:extLst>
          </p:cNvPr>
          <p:cNvSpPr/>
          <p:nvPr/>
        </p:nvSpPr>
        <p:spPr>
          <a:xfrm>
            <a:off x="5291789" y="2154863"/>
            <a:ext cx="5438328" cy="2954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Ask group?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FD6550-E17D-AC5F-6A75-C90C39BDD1CF}"/>
              </a:ext>
            </a:extLst>
          </p:cNvPr>
          <p:cNvCxnSpPr>
            <a:cxnSpLocks/>
          </p:cNvCxnSpPr>
          <p:nvPr/>
        </p:nvCxnSpPr>
        <p:spPr>
          <a:xfrm>
            <a:off x="3034812" y="4989801"/>
            <a:ext cx="774080" cy="347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6623D81-85BA-536D-B16A-A0E835036081}"/>
              </a:ext>
            </a:extLst>
          </p:cNvPr>
          <p:cNvSpPr/>
          <p:nvPr/>
        </p:nvSpPr>
        <p:spPr>
          <a:xfrm>
            <a:off x="2914694" y="4909053"/>
            <a:ext cx="158976" cy="16149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DEB41-8858-B1FF-CD68-3106B58D2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37388"/>
            <a:ext cx="10671048" cy="822960"/>
          </a:xfrm>
        </p:spPr>
        <p:txBody>
          <a:bodyPr>
            <a:normAutofit/>
          </a:bodyPr>
          <a:lstStyle/>
          <a:p>
            <a:r>
              <a:rPr lang="en-US" b="1" i="0" dirty="0"/>
              <a:t>Q3: </a:t>
            </a:r>
            <a:r>
              <a:rPr lang="en-GB" b="1" i="0" dirty="0"/>
              <a:t>How will your platform integrate datasets with different time and geographical scales? </a:t>
            </a:r>
            <a:endParaRPr lang="en-US" b="1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5CE92-BB64-CE8D-B0EC-3C3254F8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F1227-7813-A9DD-4977-0F414B70E8DE}"/>
              </a:ext>
            </a:extLst>
          </p:cNvPr>
          <p:cNvSpPr/>
          <p:nvPr/>
        </p:nvSpPr>
        <p:spPr>
          <a:xfrm>
            <a:off x="755106" y="1461516"/>
            <a:ext cx="4828032" cy="428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Plots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443D0A-0ED6-F8A8-2133-A37C894EA5A0}"/>
              </a:ext>
            </a:extLst>
          </p:cNvPr>
          <p:cNvSpPr/>
          <p:nvPr/>
        </p:nvSpPr>
        <p:spPr>
          <a:xfrm>
            <a:off x="5959566" y="1461516"/>
            <a:ext cx="5477328" cy="428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8ADE14-0C28-48BD-F018-BB7A67D304D8}"/>
              </a:ext>
            </a:extLst>
          </p:cNvPr>
          <p:cNvCxnSpPr>
            <a:cxnSpLocks/>
          </p:cNvCxnSpPr>
          <p:nvPr/>
        </p:nvCxnSpPr>
        <p:spPr>
          <a:xfrm>
            <a:off x="1067665" y="1889760"/>
            <a:ext cx="4515473" cy="5864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46A5BE-54F6-2BE1-8DE7-8E6E29AF5CF4}"/>
              </a:ext>
            </a:extLst>
          </p:cNvPr>
          <p:cNvCxnSpPr>
            <a:cxnSpLocks/>
          </p:cNvCxnSpPr>
          <p:nvPr/>
        </p:nvCxnSpPr>
        <p:spPr>
          <a:xfrm>
            <a:off x="6223356" y="1889760"/>
            <a:ext cx="5206644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7F1FF14-3270-F1DC-BDCE-E96DEF84B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25"/>
          <a:stretch/>
        </p:blipFill>
        <p:spPr>
          <a:xfrm>
            <a:off x="3050082" y="2858041"/>
            <a:ext cx="2497326" cy="1634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EF57C3-83DB-385D-041C-884FF6FB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03" y="3264899"/>
            <a:ext cx="2610167" cy="191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A7CEB2-90F9-DCC2-196F-A900EC93364B}"/>
              </a:ext>
            </a:extLst>
          </p:cNvPr>
          <p:cNvSpPr/>
          <p:nvPr/>
        </p:nvSpPr>
        <p:spPr>
          <a:xfrm>
            <a:off x="1067665" y="2076994"/>
            <a:ext cx="4515473" cy="4441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b="1" dirty="0"/>
              <a:t>Visualize data </a:t>
            </a:r>
            <a:r>
              <a:rPr lang="en-US" sz="2000" dirty="0"/>
              <a:t>at county, state, and national level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A1B568-8841-C695-3765-E3733285E901}"/>
              </a:ext>
            </a:extLst>
          </p:cNvPr>
          <p:cNvSpPr/>
          <p:nvPr/>
        </p:nvSpPr>
        <p:spPr>
          <a:xfrm>
            <a:off x="6223355" y="2076994"/>
            <a:ext cx="5206644" cy="1562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b="1" dirty="0"/>
              <a:t>Download</a:t>
            </a:r>
            <a:r>
              <a:rPr lang="en-US" sz="2000" dirty="0"/>
              <a:t> </a:t>
            </a:r>
            <a:r>
              <a:rPr lang="en-US" sz="2000" b="1" dirty="0"/>
              <a:t>data </a:t>
            </a:r>
            <a:r>
              <a:rPr lang="en-US" sz="2000" dirty="0"/>
              <a:t>on</a:t>
            </a:r>
            <a:r>
              <a:rPr lang="en-US" sz="2000" b="1" dirty="0"/>
              <a:t> </a:t>
            </a:r>
            <a:r>
              <a:rPr lang="en-US" sz="2000" dirty="0"/>
              <a:t>methane with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Longitude + latitude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County level averages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State level averages</a:t>
            </a:r>
          </a:p>
          <a:p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522FFC-F5A0-4422-70D7-4786C47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20" y="4722918"/>
            <a:ext cx="2724178" cy="148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48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E74D-974F-2404-9BE7-82F6B962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992" y="758952"/>
            <a:ext cx="10918386" cy="746061"/>
          </a:xfrm>
        </p:spPr>
        <p:txBody>
          <a:bodyPr>
            <a:noAutofit/>
          </a:bodyPr>
          <a:lstStyle/>
          <a:p>
            <a:r>
              <a:rPr lang="en-US" sz="4600" b="1" dirty="0">
                <a:latin typeface="+mn-lt"/>
              </a:rPr>
              <a:t>Vision | Help users geotag their data</a:t>
            </a:r>
            <a:br>
              <a:rPr lang="en-US" sz="4600" b="1" dirty="0">
                <a:latin typeface="+mn-lt"/>
              </a:rPr>
            </a:br>
            <a:endParaRPr lang="en-US" sz="46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D846B-9463-B86E-AE70-EE749ACC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6E7497A3-191D-9999-DF15-774D63ED3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291" y="2225255"/>
            <a:ext cx="2869780" cy="28697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79E436-E02A-3E2D-B6DD-F2B3C15A505A}"/>
              </a:ext>
            </a:extLst>
          </p:cNvPr>
          <p:cNvSpPr txBox="1">
            <a:spLocks/>
          </p:cNvSpPr>
          <p:nvPr/>
        </p:nvSpPr>
        <p:spPr>
          <a:xfrm>
            <a:off x="4197825" y="2243306"/>
            <a:ext cx="6869887" cy="635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Build automated API requests for locations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42711E-511F-FE04-2C62-B064A6C10669}"/>
              </a:ext>
            </a:extLst>
          </p:cNvPr>
          <p:cNvSpPr txBox="1">
            <a:spLocks/>
          </p:cNvSpPr>
          <p:nvPr/>
        </p:nvSpPr>
        <p:spPr>
          <a:xfrm>
            <a:off x="4197825" y="3351604"/>
            <a:ext cx="6869887" cy="635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Collaborate with the data pipeline team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E8EB2F-2E9E-E95E-1086-508DAB0243E4}"/>
              </a:ext>
            </a:extLst>
          </p:cNvPr>
          <p:cNvSpPr txBox="1">
            <a:spLocks/>
          </p:cNvSpPr>
          <p:nvPr/>
        </p:nvSpPr>
        <p:spPr>
          <a:xfrm>
            <a:off x="4197825" y="4459902"/>
            <a:ext cx="6869887" cy="635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Hear from you to improve our platform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6099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A0A1-BB45-0C57-012A-61A9F7D9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Embed an inclusive approach: equitable, diverse, inclusive </a:t>
            </a:r>
            <a:br>
              <a:rPr lang="en-US" sz="1400" dirty="0"/>
            </a:br>
            <a:r>
              <a:rPr lang="en-US" sz="1400" dirty="0"/>
              <a:t>How you do things -&gt; methodologies</a:t>
            </a:r>
            <a:br>
              <a:rPr lang="en-US" sz="1400" dirty="0"/>
            </a:br>
            <a:r>
              <a:rPr lang="en-US" sz="1400" dirty="0"/>
              <a:t>How do you ensure that people are participating </a:t>
            </a:r>
            <a:br>
              <a:rPr lang="en-US" sz="1400" dirty="0"/>
            </a:br>
            <a:r>
              <a:rPr lang="en-US" sz="1400" dirty="0"/>
              <a:t>Are you capturing lived experience: </a:t>
            </a:r>
            <a:r>
              <a:rPr lang="en-US" sz="1400" dirty="0">
                <a:highlight>
                  <a:srgbClr val="FFFF00"/>
                </a:highlight>
              </a:rPr>
              <a:t>call for partnerships</a:t>
            </a:r>
            <a:br>
              <a:rPr lang="en-US" sz="1400" dirty="0"/>
            </a:br>
            <a:r>
              <a:rPr lang="en-US" sz="1400" dirty="0"/>
              <a:t>Not looking at who you are, but more how you set up the team; good </a:t>
            </a:r>
            <a:r>
              <a:rPr lang="en-US" sz="1400" dirty="0" err="1"/>
              <a:t>prezzie</a:t>
            </a:r>
            <a:r>
              <a:rPr lang="en-US" sz="1400" dirty="0"/>
              <a:t> vibes</a:t>
            </a:r>
            <a:br>
              <a:rPr lang="en-US" sz="1400" dirty="0"/>
            </a:br>
            <a:r>
              <a:rPr lang="en-US" sz="1400" dirty="0"/>
              <a:t>You work reciprocal </a:t>
            </a:r>
            <a:br>
              <a:rPr lang="en-US" sz="1400" dirty="0"/>
            </a:br>
            <a:r>
              <a:rPr lang="en-US" sz="1400" dirty="0"/>
              <a:t>Be very practical: there are a lot of pointers in the application around environment: e.g., how do you promote other people and look after other people in a team. How are you working to develop yourself as a leader. How can an institution help you with that? </a:t>
            </a:r>
            <a:br>
              <a:rPr lang="en-US" sz="1400" dirty="0"/>
            </a:br>
            <a:r>
              <a:rPr lang="en-US" sz="1400" dirty="0"/>
              <a:t>Ask a sponsor to support you 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CCDEE-1742-288C-FCEF-209AD7D81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EDI Advice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4406-A36B-4527-579E-281D4002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4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C27D9-9FAE-FE6A-5DAD-86422390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016" y="788533"/>
            <a:ext cx="9267968" cy="2732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E7141-363B-472B-1CBB-9D25E9F36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3620" y="4164697"/>
            <a:ext cx="7604761" cy="1357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/>
              <a:t>Team Climate Coders.</a:t>
            </a:r>
          </a:p>
        </p:txBody>
      </p: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3842963"/>
            <a:ext cx="777240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AB559-23A1-0419-9871-897324D2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6616" y="6007608"/>
            <a:ext cx="411480" cy="3651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D79E6812-DF0E-4B88-AFAA-EAC7168F54C0}" type="slidenum">
              <a:rPr lang="en-US" smtClean="0"/>
              <a:pPr algn="ctr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6235-25A3-B27C-4600-5EF9598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1461516"/>
            <a:ext cx="10666949" cy="16880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000" b="1" dirty="0">
                <a:latin typeface="+mn-lt"/>
                <a:ea typeface="+mn-ea"/>
                <a:cs typeface="+mn-cs"/>
              </a:rPr>
              <a:t>Our rough outline:</a:t>
            </a:r>
            <a:br>
              <a:rPr lang="en-US" sz="2000" b="1" dirty="0">
                <a:latin typeface="+mn-lt"/>
                <a:ea typeface="+mn-ea"/>
                <a:cs typeface="+mn-cs"/>
              </a:rPr>
            </a:br>
            <a:r>
              <a:rPr lang="en-US" sz="2000" b="1" dirty="0">
                <a:latin typeface="+mn-lt"/>
                <a:ea typeface="+mn-ea"/>
                <a:cs typeface="+mn-cs"/>
              </a:rPr>
              <a:t>Why do we care? Motivate the topic </a:t>
            </a:r>
            <a:br>
              <a:rPr lang="en-US" sz="2000" b="1" dirty="0">
                <a:latin typeface="+mn-lt"/>
                <a:ea typeface="+mn-ea"/>
                <a:cs typeface="+mn-cs"/>
              </a:rPr>
            </a:br>
            <a:r>
              <a:rPr lang="en-US" sz="2000" b="1" dirty="0">
                <a:latin typeface="+mn-lt"/>
                <a:ea typeface="+mn-ea"/>
                <a:cs typeface="+mn-cs"/>
              </a:rPr>
              <a:t>What is the challenge? Help Policymakers and health officials </a:t>
            </a:r>
            <a:br>
              <a:rPr lang="en-US" sz="2000" b="1" dirty="0">
                <a:latin typeface="+mn-lt"/>
                <a:ea typeface="+mn-ea"/>
                <a:cs typeface="+mn-cs"/>
              </a:rPr>
            </a:br>
            <a:r>
              <a:rPr lang="en-US" sz="2000" b="1" dirty="0">
                <a:latin typeface="+mn-lt"/>
                <a:ea typeface="+mn-ea"/>
                <a:cs typeface="+mn-cs"/>
              </a:rPr>
              <a:t>How are we solving it? Dashboard -&gt; deep dives</a:t>
            </a:r>
            <a:br>
              <a:rPr lang="en-US" sz="2000" b="1" dirty="0">
                <a:latin typeface="+mn-lt"/>
                <a:ea typeface="+mn-ea"/>
                <a:cs typeface="+mn-cs"/>
              </a:rPr>
            </a:br>
            <a:r>
              <a:rPr lang="en-US" sz="2000" b="1" dirty="0">
                <a:latin typeface="+mn-lt"/>
                <a:ea typeface="+mn-ea"/>
                <a:cs typeface="+mn-cs"/>
              </a:rPr>
              <a:t>Three specific questions -&gt; perhaps connect with deep dives?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DEB41-8858-B1FF-CD68-3106B58D2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37388"/>
            <a:ext cx="10671048" cy="822960"/>
          </a:xfrm>
        </p:spPr>
        <p:txBody>
          <a:bodyPr/>
          <a:lstStyle/>
          <a:p>
            <a:r>
              <a:rPr lang="en-US" b="1" dirty="0"/>
              <a:t>Slide to organize our thinking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5CE92-BB64-CE8D-B0EC-3C3254F8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5600B-4D4E-A39D-D798-F10D73A806DB}"/>
              </a:ext>
            </a:extLst>
          </p:cNvPr>
          <p:cNvSpPr txBox="1"/>
          <p:nvPr/>
        </p:nvSpPr>
        <p:spPr>
          <a:xfrm>
            <a:off x="758952" y="3365282"/>
            <a:ext cx="103766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1D1C1D"/>
                </a:solidFill>
                <a:effectLst/>
                <a:latin typeface="Slack-Lato"/>
              </a:rPr>
              <a:t>Advice from </a:t>
            </a:r>
            <a:r>
              <a:rPr lang="en-GB" b="1" i="0" dirty="0" err="1">
                <a:solidFill>
                  <a:srgbClr val="1D1C1D"/>
                </a:solidFill>
                <a:effectLst/>
                <a:latin typeface="Slack-Lato"/>
              </a:rPr>
              <a:t>Wellcome</a:t>
            </a:r>
            <a:endParaRPr lang="en-GB" b="1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Your first presentation will be to a (closed, i.e. no one else can watch) panel of </a:t>
            </a:r>
            <a:r>
              <a:rPr lang="en-GB" b="0" i="0" dirty="0" err="1">
                <a:solidFill>
                  <a:srgbClr val="1D1C1D"/>
                </a:solidFill>
                <a:effectLst/>
                <a:latin typeface="Slack-Lato"/>
              </a:rPr>
              <a:t>approx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 6 people and should be </a:t>
            </a:r>
            <a:r>
              <a:rPr lang="en-GB" b="0" i="0" dirty="0">
                <a:solidFill>
                  <a:srgbClr val="1D1C1D"/>
                </a:solidFill>
                <a:effectLst/>
                <a:highlight>
                  <a:srgbClr val="FFFF00"/>
                </a:highlight>
                <a:latin typeface="Slack-Lato"/>
              </a:rPr>
              <a:t>15mins and there will be no Q&amp;A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  <a:br>
              <a:rPr lang="en-GB" dirty="0"/>
            </a:br>
            <a:r>
              <a:rPr lang="en-GB" b="0" i="0" dirty="0">
                <a:solidFill>
                  <a:srgbClr val="1D1C1D"/>
                </a:solidFill>
                <a:effectLst/>
                <a:highlight>
                  <a:srgbClr val="FFFF00"/>
                </a:highlight>
                <a:latin typeface="Slack-Lato"/>
              </a:rPr>
              <a:t>Finalist presentations will be 10mins + 5min Q&amp;A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from the panel and other participants via </a:t>
            </a:r>
            <a:r>
              <a:rPr lang="en-GB" b="0" i="0" dirty="0" err="1">
                <a:solidFill>
                  <a:srgbClr val="1D1C1D"/>
                </a:solidFill>
                <a:effectLst/>
                <a:latin typeface="Slack-Lato"/>
              </a:rPr>
              <a:t>Slido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 who will be able to watch. You’re not expected to create a different second presentation but we’d suggest that your second presentation focus more on novelty/innovation and you don’t need to talk about the background to the challenge — again there will be a lot of time to chat about this next Tues and Wed.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78751-3C6D-E7D8-A671-618D1882845E}"/>
              </a:ext>
            </a:extLst>
          </p:cNvPr>
          <p:cNvSpPr txBox="1"/>
          <p:nvPr/>
        </p:nvSpPr>
        <p:spPr>
          <a:xfrm>
            <a:off x="758952" y="5396484"/>
            <a:ext cx="1058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Question 1: </a:t>
            </a:r>
            <a:r>
              <a:rPr lang="en-GB" sz="1200" b="1" dirty="0"/>
              <a:t>How has your platform presented complex methane and health data (and their relationship) in a way that can be understood by key stakeholders but without ‘dumbing down’ the information?</a:t>
            </a:r>
            <a:endParaRPr lang="en-GB" sz="1200" dirty="0">
              <a:effectLst/>
              <a:latin typeface="HelveticaNeueLT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CCCCF-D12C-8B6D-3D05-96565F98B528}"/>
              </a:ext>
            </a:extLst>
          </p:cNvPr>
          <p:cNvSpPr txBox="1"/>
          <p:nvPr/>
        </p:nvSpPr>
        <p:spPr>
          <a:xfrm>
            <a:off x="780852" y="5867004"/>
            <a:ext cx="110912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Question 2: </a:t>
            </a:r>
            <a:r>
              <a:rPr lang="en-GB" sz="1200" b="1" dirty="0"/>
              <a:t>How would you ensure your platform is accessible, usable, and sustainable and that data can be shared safely and well credited?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8E3CC-58F7-42E8-9F40-3CD92B185F11}"/>
              </a:ext>
            </a:extLst>
          </p:cNvPr>
          <p:cNvSpPr txBox="1"/>
          <p:nvPr/>
        </p:nvSpPr>
        <p:spPr>
          <a:xfrm>
            <a:off x="794788" y="6328669"/>
            <a:ext cx="10340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Question 3: </a:t>
            </a:r>
            <a:r>
              <a:rPr lang="en-GB" sz="1200" b="1" dirty="0"/>
              <a:t>How will your platform integrate datasets with different time and geographical scales?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1376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9942-F85F-2001-960A-61FFB6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E523E6-660B-6DC9-DBAC-FADD560CA2EE}"/>
              </a:ext>
            </a:extLst>
          </p:cNvPr>
          <p:cNvSpPr/>
          <p:nvPr/>
        </p:nvSpPr>
        <p:spPr>
          <a:xfrm>
            <a:off x="811369" y="502276"/>
            <a:ext cx="10779617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Action is needed to protect  population health from the effects of methane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B74991-BD96-AD15-2DF8-4A97546AF1D3}"/>
              </a:ext>
            </a:extLst>
          </p:cNvPr>
          <p:cNvSpPr/>
          <p:nvPr/>
        </p:nvSpPr>
        <p:spPr>
          <a:xfrm>
            <a:off x="2786742" y="1656510"/>
            <a:ext cx="8128000" cy="635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Methane has accounted for ~30% of global warming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8A5F34-39DA-20D8-4A95-A34487B77FF8}"/>
              </a:ext>
            </a:extLst>
          </p:cNvPr>
          <p:cNvSpPr/>
          <p:nvPr/>
        </p:nvSpPr>
        <p:spPr>
          <a:xfrm>
            <a:off x="2786742" y="2321349"/>
            <a:ext cx="8128000" cy="635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Emissions are caused by coal, gas, oil, agriculture, and livestock</a:t>
            </a:r>
          </a:p>
        </p:txBody>
      </p:sp>
      <p:pic>
        <p:nvPicPr>
          <p:cNvPr id="14" name="Graphic 13" descr="Chemicals with solid fill">
            <a:extLst>
              <a:ext uri="{FF2B5EF4-FFF2-40B4-BE49-F238E27FC236}">
                <a16:creationId xmlns:a16="http://schemas.microsoft.com/office/drawing/2014/main" id="{4CA1EEF5-5F32-B822-8841-6DDF7BADB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58" y="1856859"/>
            <a:ext cx="1005840" cy="10058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34AD08-3835-D30D-E337-0E2BA00A45F7}"/>
              </a:ext>
            </a:extLst>
          </p:cNvPr>
          <p:cNvSpPr/>
          <p:nvPr/>
        </p:nvSpPr>
        <p:spPr>
          <a:xfrm>
            <a:off x="2786742" y="3507293"/>
            <a:ext cx="8128000" cy="635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Contributor to the formation of ground-level ozone, a hazardous air pollutant, exposure to which causes 1 million premature deaths every year</a:t>
            </a:r>
          </a:p>
        </p:txBody>
      </p:sp>
      <p:pic>
        <p:nvPicPr>
          <p:cNvPr id="17" name="Graphic 16" descr="Medical with solid fill">
            <a:extLst>
              <a:ext uri="{FF2B5EF4-FFF2-40B4-BE49-F238E27FC236}">
                <a16:creationId xmlns:a16="http://schemas.microsoft.com/office/drawing/2014/main" id="{B45EA4BD-17D5-8BDE-AE1B-B47CF58A4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258" y="3416664"/>
            <a:ext cx="914400" cy="914400"/>
          </a:xfrm>
          <a:prstGeom prst="rect">
            <a:avLst/>
          </a:prstGeom>
        </p:spPr>
      </p:pic>
      <p:pic>
        <p:nvPicPr>
          <p:cNvPr id="19" name="Graphic 18" descr="Satellite with solid fill">
            <a:extLst>
              <a:ext uri="{FF2B5EF4-FFF2-40B4-BE49-F238E27FC236}">
                <a16:creationId xmlns:a16="http://schemas.microsoft.com/office/drawing/2014/main" id="{02DF739B-CE2B-FEF7-B805-BEF6EBE05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698" y="4819468"/>
            <a:ext cx="914400" cy="914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C658FD-5D8B-2270-08BE-CCBD16BD9FFA}"/>
              </a:ext>
            </a:extLst>
          </p:cNvPr>
          <p:cNvSpPr/>
          <p:nvPr/>
        </p:nvSpPr>
        <p:spPr>
          <a:xfrm>
            <a:off x="2786742" y="4958699"/>
            <a:ext cx="8128000" cy="635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Satellites have enabled better monitoring of methane emissions and leaks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CC8BAD-90AD-AC8B-DE7A-B782FCD1E162}"/>
              </a:ext>
            </a:extLst>
          </p:cNvPr>
          <p:cNvCxnSpPr/>
          <p:nvPr/>
        </p:nvCxnSpPr>
        <p:spPr>
          <a:xfrm>
            <a:off x="1277258" y="3106058"/>
            <a:ext cx="973908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C6F990-04D3-B941-CED9-D0821228E688}"/>
              </a:ext>
            </a:extLst>
          </p:cNvPr>
          <p:cNvCxnSpPr/>
          <p:nvPr/>
        </p:nvCxnSpPr>
        <p:spPr>
          <a:xfrm>
            <a:off x="1277258" y="4601030"/>
            <a:ext cx="973908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6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9942-F85F-2001-960A-61FFB6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E523E6-660B-6DC9-DBAC-FADD560CA2EE}"/>
              </a:ext>
            </a:extLst>
          </p:cNvPr>
          <p:cNvSpPr/>
          <p:nvPr/>
        </p:nvSpPr>
        <p:spPr>
          <a:xfrm>
            <a:off x="811369" y="502276"/>
            <a:ext cx="10779617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Action is needed to protect  population health from the effects of methane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B74991-BD96-AD15-2DF8-4A97546AF1D3}"/>
              </a:ext>
            </a:extLst>
          </p:cNvPr>
          <p:cNvSpPr/>
          <p:nvPr/>
        </p:nvSpPr>
        <p:spPr>
          <a:xfrm>
            <a:off x="2786742" y="1656510"/>
            <a:ext cx="8128000" cy="635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Methane has accounted for ~30% of global warming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8A5F34-39DA-20D8-4A95-A34487B77FF8}"/>
              </a:ext>
            </a:extLst>
          </p:cNvPr>
          <p:cNvSpPr/>
          <p:nvPr/>
        </p:nvSpPr>
        <p:spPr>
          <a:xfrm>
            <a:off x="2786742" y="2321349"/>
            <a:ext cx="8128000" cy="635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Emissions are caused by coal, gas, oil, agriculture, and livestock</a:t>
            </a:r>
          </a:p>
        </p:txBody>
      </p:sp>
      <p:pic>
        <p:nvPicPr>
          <p:cNvPr id="14" name="Graphic 13" descr="Chemicals with solid fill">
            <a:extLst>
              <a:ext uri="{FF2B5EF4-FFF2-40B4-BE49-F238E27FC236}">
                <a16:creationId xmlns:a16="http://schemas.microsoft.com/office/drawing/2014/main" id="{4CA1EEF5-5F32-B822-8841-6DDF7BADB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58" y="1856859"/>
            <a:ext cx="1005840" cy="10058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34AD08-3835-D30D-E337-0E2BA00A45F7}"/>
              </a:ext>
            </a:extLst>
          </p:cNvPr>
          <p:cNvSpPr/>
          <p:nvPr/>
        </p:nvSpPr>
        <p:spPr>
          <a:xfrm>
            <a:off x="2786742" y="3507293"/>
            <a:ext cx="8128000" cy="635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Contributor to the formation of ground-level ozone, a hazardous air pollutant, exposure to which causes 1 million premature deaths every year</a:t>
            </a:r>
          </a:p>
        </p:txBody>
      </p:sp>
      <p:pic>
        <p:nvPicPr>
          <p:cNvPr id="17" name="Graphic 16" descr="Medical with solid fill">
            <a:extLst>
              <a:ext uri="{FF2B5EF4-FFF2-40B4-BE49-F238E27FC236}">
                <a16:creationId xmlns:a16="http://schemas.microsoft.com/office/drawing/2014/main" id="{B45EA4BD-17D5-8BDE-AE1B-B47CF58A4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258" y="3416664"/>
            <a:ext cx="914400" cy="914400"/>
          </a:xfrm>
          <a:prstGeom prst="rect">
            <a:avLst/>
          </a:prstGeom>
        </p:spPr>
      </p:pic>
      <p:pic>
        <p:nvPicPr>
          <p:cNvPr id="19" name="Graphic 18" descr="Satellite with solid fill">
            <a:extLst>
              <a:ext uri="{FF2B5EF4-FFF2-40B4-BE49-F238E27FC236}">
                <a16:creationId xmlns:a16="http://schemas.microsoft.com/office/drawing/2014/main" id="{02DF739B-CE2B-FEF7-B805-BEF6EBE05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698" y="4819468"/>
            <a:ext cx="914400" cy="914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C658FD-5D8B-2270-08BE-CCBD16BD9FFA}"/>
              </a:ext>
            </a:extLst>
          </p:cNvPr>
          <p:cNvSpPr/>
          <p:nvPr/>
        </p:nvSpPr>
        <p:spPr>
          <a:xfrm>
            <a:off x="2786742" y="4958699"/>
            <a:ext cx="8128000" cy="635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Satellites have enabled better monitoring of methane emissions and leaks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CC8BAD-90AD-AC8B-DE7A-B782FCD1E162}"/>
              </a:ext>
            </a:extLst>
          </p:cNvPr>
          <p:cNvCxnSpPr/>
          <p:nvPr/>
        </p:nvCxnSpPr>
        <p:spPr>
          <a:xfrm>
            <a:off x="1277258" y="3106058"/>
            <a:ext cx="973908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C6F990-04D3-B941-CED9-D0821228E688}"/>
              </a:ext>
            </a:extLst>
          </p:cNvPr>
          <p:cNvCxnSpPr/>
          <p:nvPr/>
        </p:nvCxnSpPr>
        <p:spPr>
          <a:xfrm>
            <a:off x="1277258" y="4601030"/>
            <a:ext cx="973908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65F26AC-9C5D-3C36-C6FC-6B59FD79D86C}"/>
              </a:ext>
            </a:extLst>
          </p:cNvPr>
          <p:cNvSpPr/>
          <p:nvPr/>
        </p:nvSpPr>
        <p:spPr>
          <a:xfrm>
            <a:off x="-345638" y="-270504"/>
            <a:ext cx="13714549" cy="7807234"/>
          </a:xfrm>
          <a:prstGeom prst="rect">
            <a:avLst/>
          </a:prstGeom>
          <a:solidFill>
            <a:schemeClr val="bg1">
              <a:lumMod val="85000"/>
              <a:alpha val="602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206083-4E6E-13FA-84DE-B91A08BC3744}"/>
              </a:ext>
            </a:extLst>
          </p:cNvPr>
          <p:cNvSpPr/>
          <p:nvPr/>
        </p:nvSpPr>
        <p:spPr>
          <a:xfrm>
            <a:off x="2540000" y="2195173"/>
            <a:ext cx="7358743" cy="252702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ysClr val="windowText" lastClr="000000"/>
                </a:solidFill>
              </a:rPr>
              <a:t>Policymakers and health officials need help to process and analyze data and use it effectively for response and action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B990A34F-1706-2752-8262-77F21BE3AC1D}"/>
              </a:ext>
            </a:extLst>
          </p:cNvPr>
          <p:cNvSpPr/>
          <p:nvPr/>
        </p:nvSpPr>
        <p:spPr>
          <a:xfrm>
            <a:off x="5413829" y="1599082"/>
            <a:ext cx="1364342" cy="1146991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Exclamation mark with solid fill">
            <a:extLst>
              <a:ext uri="{FF2B5EF4-FFF2-40B4-BE49-F238E27FC236}">
                <a16:creationId xmlns:a16="http://schemas.microsoft.com/office/drawing/2014/main" id="{410DC532-7B67-FB5E-CA0E-74E84C55B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0364" y="1861852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9942-F85F-2001-960A-61FFB6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E523E6-660B-6DC9-DBAC-FADD560CA2EE}"/>
              </a:ext>
            </a:extLst>
          </p:cNvPr>
          <p:cNvSpPr/>
          <p:nvPr/>
        </p:nvSpPr>
        <p:spPr>
          <a:xfrm>
            <a:off x="811369" y="502276"/>
            <a:ext cx="10779617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i="1" dirty="0"/>
              <a:t>A dashboard to make methane and health data </a:t>
            </a: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actionable</a:t>
            </a:r>
            <a:r>
              <a:rPr lang="en-US" sz="2200" b="1" i="1" dirty="0"/>
              <a:t> for decision makers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DEF034-7324-B676-39C5-A2B9D8DD7684}"/>
              </a:ext>
            </a:extLst>
          </p:cNvPr>
          <p:cNvSpPr/>
          <p:nvPr/>
        </p:nvSpPr>
        <p:spPr>
          <a:xfrm>
            <a:off x="7862376" y="1884647"/>
            <a:ext cx="3476184" cy="612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Visualize impacts for advocacy and policymaking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0B668B-1F0C-7DAE-EBCF-AFFE85FD31E9}"/>
              </a:ext>
            </a:extLst>
          </p:cNvPr>
          <p:cNvSpPr/>
          <p:nvPr/>
        </p:nvSpPr>
        <p:spPr>
          <a:xfrm>
            <a:off x="7862376" y="3180792"/>
            <a:ext cx="3476184" cy="612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Respond to public health emergencies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BF548-09F5-8691-E53F-38ED2D924E6D}"/>
              </a:ext>
            </a:extLst>
          </p:cNvPr>
          <p:cNvSpPr/>
          <p:nvPr/>
        </p:nvSpPr>
        <p:spPr>
          <a:xfrm>
            <a:off x="7862376" y="4440978"/>
            <a:ext cx="3476184" cy="612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Customize by adding your own data</a:t>
            </a:r>
            <a:endParaRPr lang="en-US" sz="2000" dirty="0"/>
          </a:p>
        </p:txBody>
      </p:sp>
      <p:pic>
        <p:nvPicPr>
          <p:cNvPr id="18" name="Graphic 17" descr="Badge 1 with solid fill">
            <a:extLst>
              <a:ext uri="{FF2B5EF4-FFF2-40B4-BE49-F238E27FC236}">
                <a16:creationId xmlns:a16="http://schemas.microsoft.com/office/drawing/2014/main" id="{AE340217-3FD4-683F-8513-F3C06C11A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579" y="1876944"/>
            <a:ext cx="624548" cy="624548"/>
          </a:xfrm>
          <a:prstGeom prst="rect">
            <a:avLst/>
          </a:prstGeom>
        </p:spPr>
      </p:pic>
      <p:pic>
        <p:nvPicPr>
          <p:cNvPr id="24" name="Graphic 23" descr="Badge with solid fill">
            <a:extLst>
              <a:ext uri="{FF2B5EF4-FFF2-40B4-BE49-F238E27FC236}">
                <a16:creationId xmlns:a16="http://schemas.microsoft.com/office/drawing/2014/main" id="{C7FAA7A5-5DB5-41E3-C8B3-1858ADF2B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5579" y="3152774"/>
            <a:ext cx="624548" cy="624548"/>
          </a:xfrm>
          <a:prstGeom prst="rect">
            <a:avLst/>
          </a:prstGeom>
        </p:spPr>
      </p:pic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54060A51-59EA-7F6A-1A59-235FF2073A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75579" y="4440978"/>
            <a:ext cx="624548" cy="6245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21B4E3-3203-9399-E8E6-8AA2859166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465"/>
          <a:stretch/>
        </p:blipFill>
        <p:spPr>
          <a:xfrm>
            <a:off x="633842" y="1822501"/>
            <a:ext cx="6008178" cy="345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13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5CE92-BB64-CE8D-B0EC-3C3254F8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C4F8D71A-733D-6848-14AB-33641EE30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114" y="1149878"/>
            <a:ext cx="831273" cy="8312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9CE2D05-B10D-CF08-47B1-A67B8DA1734C}"/>
              </a:ext>
            </a:extLst>
          </p:cNvPr>
          <p:cNvSpPr/>
          <p:nvPr/>
        </p:nvSpPr>
        <p:spPr>
          <a:xfrm>
            <a:off x="3374644" y="1352989"/>
            <a:ext cx="1482140" cy="4682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b="1" dirty="0">
                <a:latin typeface="+mn-lt"/>
                <a:ea typeface="+mn-ea"/>
                <a:cs typeface="+mn-cs"/>
              </a:rPr>
              <a:t>Visualize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326C31-3A19-556E-8BBD-725F9077D9BB}"/>
              </a:ext>
            </a:extLst>
          </p:cNvPr>
          <p:cNvSpPr/>
          <p:nvPr/>
        </p:nvSpPr>
        <p:spPr>
          <a:xfrm>
            <a:off x="5876071" y="1352989"/>
            <a:ext cx="1482140" cy="4682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b="1" dirty="0">
                <a:latin typeface="+mn-lt"/>
                <a:ea typeface="+mn-ea"/>
                <a:cs typeface="+mn-cs"/>
              </a:rPr>
              <a:t>Respond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1929C2-755A-2D46-9F61-EB1C09FF2F30}"/>
              </a:ext>
            </a:extLst>
          </p:cNvPr>
          <p:cNvSpPr/>
          <p:nvPr/>
        </p:nvSpPr>
        <p:spPr>
          <a:xfrm>
            <a:off x="8422466" y="1352989"/>
            <a:ext cx="1482140" cy="4682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b="1" dirty="0">
                <a:latin typeface="+mn-lt"/>
                <a:ea typeface="+mn-ea"/>
                <a:cs typeface="+mn-cs"/>
              </a:rPr>
              <a:t>Customize</a:t>
            </a:r>
            <a:endParaRPr lang="en-US" sz="2000" b="1" dirty="0"/>
          </a:p>
        </p:txBody>
      </p:sp>
      <p:pic>
        <p:nvPicPr>
          <p:cNvPr id="22" name="Graphic 21" descr="Badge 1 with solid fill">
            <a:extLst>
              <a:ext uri="{FF2B5EF4-FFF2-40B4-BE49-F238E27FC236}">
                <a16:creationId xmlns:a16="http://schemas.microsoft.com/office/drawing/2014/main" id="{2E01790E-5A74-2890-B051-3AA68D4D3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4358" y="1318153"/>
            <a:ext cx="516155" cy="516155"/>
          </a:xfrm>
          <a:prstGeom prst="rect">
            <a:avLst/>
          </a:prstGeom>
        </p:spPr>
      </p:pic>
      <p:pic>
        <p:nvPicPr>
          <p:cNvPr id="23" name="Graphic 22" descr="Badge with solid fill">
            <a:extLst>
              <a:ext uri="{FF2B5EF4-FFF2-40B4-BE49-F238E27FC236}">
                <a16:creationId xmlns:a16="http://schemas.microsoft.com/office/drawing/2014/main" id="{648BB21A-F014-8C30-4F6D-4458160C7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5785" y="1318153"/>
            <a:ext cx="516155" cy="516155"/>
          </a:xfrm>
          <a:prstGeom prst="rect">
            <a:avLst/>
          </a:prstGeom>
        </p:spPr>
      </p:pic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3F99A482-36F3-1413-6A64-FF884A244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2182" y="1318153"/>
            <a:ext cx="516155" cy="5161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B3B2285-C2A2-66F4-FED7-9B5469C22998}"/>
              </a:ext>
            </a:extLst>
          </p:cNvPr>
          <p:cNvSpPr/>
          <p:nvPr/>
        </p:nvSpPr>
        <p:spPr>
          <a:xfrm>
            <a:off x="1357773" y="2111132"/>
            <a:ext cx="9809899" cy="45145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2F2325-A320-9620-608C-538E645120EF}"/>
              </a:ext>
            </a:extLst>
          </p:cNvPr>
          <p:cNvSpPr/>
          <p:nvPr/>
        </p:nvSpPr>
        <p:spPr>
          <a:xfrm>
            <a:off x="3897977" y="2601763"/>
            <a:ext cx="5438328" cy="2954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Recording that shows how </a:t>
            </a:r>
            <a:r>
              <a:rPr lang="en-US" sz="2200" dirty="0" err="1"/>
              <a:t>claire</a:t>
            </a:r>
            <a:r>
              <a:rPr lang="en-US" sz="2200" dirty="0"/>
              <a:t> looks at the platform and finds stuff that helps her visualize, respond, and customize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AB187C-3B10-9DC4-488F-5961E240CA2F}"/>
              </a:ext>
            </a:extLst>
          </p:cNvPr>
          <p:cNvSpPr/>
          <p:nvPr/>
        </p:nvSpPr>
        <p:spPr>
          <a:xfrm>
            <a:off x="811369" y="502276"/>
            <a:ext cx="10779617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200" b="1" i="1" dirty="0"/>
              <a:t>User journey for our county level environmental policy officer CLAIRE  </a:t>
            </a:r>
          </a:p>
        </p:txBody>
      </p:sp>
    </p:spTree>
    <p:extLst>
      <p:ext uri="{BB962C8B-B14F-4D97-AF65-F5344CB8AC3E}">
        <p14:creationId xmlns:p14="http://schemas.microsoft.com/office/powerpoint/2010/main" val="313135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9942-F85F-2001-960A-61FFB6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E523E6-660B-6DC9-DBAC-FADD560CA2EE}"/>
              </a:ext>
            </a:extLst>
          </p:cNvPr>
          <p:cNvSpPr/>
          <p:nvPr/>
        </p:nvSpPr>
        <p:spPr>
          <a:xfrm>
            <a:off x="811369" y="502276"/>
            <a:ext cx="10779617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i="1" dirty="0"/>
              <a:t>Q1: How has your platform presented complex relationships?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C84213-4742-6EE6-C0EA-419C178AA35B}"/>
              </a:ext>
            </a:extLst>
          </p:cNvPr>
          <p:cNvSpPr/>
          <p:nvPr/>
        </p:nvSpPr>
        <p:spPr>
          <a:xfrm>
            <a:off x="2059876" y="4304597"/>
            <a:ext cx="9098904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dirty="0"/>
              <a:t>Connection </a:t>
            </a:r>
            <a:r>
              <a:rPr lang="en-US" sz="2200" dirty="0"/>
              <a:t>between disjunct data to enable public health action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2F71A-C4ED-F282-D909-8BE07FC48958}"/>
              </a:ext>
            </a:extLst>
          </p:cNvPr>
          <p:cNvSpPr/>
          <p:nvPr/>
        </p:nvSpPr>
        <p:spPr>
          <a:xfrm>
            <a:off x="2059876" y="1856861"/>
            <a:ext cx="9098904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dirty="0"/>
              <a:t>Simplicity </a:t>
            </a:r>
            <a:r>
              <a:rPr lang="en-US" sz="2200" dirty="0"/>
              <a:t>and clear take aways for figures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3E36E8-AE54-BFDE-E2F8-3A3CC25B139A}"/>
              </a:ext>
            </a:extLst>
          </p:cNvPr>
          <p:cNvSpPr/>
          <p:nvPr/>
        </p:nvSpPr>
        <p:spPr>
          <a:xfrm>
            <a:off x="2059876" y="3488685"/>
            <a:ext cx="9098904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dirty="0"/>
              <a:t>Actionable </a:t>
            </a:r>
            <a:r>
              <a:rPr lang="en-US" sz="2200" dirty="0"/>
              <a:t>through action plans that connect data to the next steps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B11AC0-1704-F477-8409-281062137B2C}"/>
              </a:ext>
            </a:extLst>
          </p:cNvPr>
          <p:cNvSpPr/>
          <p:nvPr/>
        </p:nvSpPr>
        <p:spPr>
          <a:xfrm>
            <a:off x="2059876" y="2672773"/>
            <a:ext cx="9098904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dirty="0"/>
              <a:t>Interactivity </a:t>
            </a:r>
            <a:r>
              <a:rPr lang="en-US" sz="2200" dirty="0"/>
              <a:t>to let users explore and add complexity as desired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1767CA-66AF-31A3-42D0-CB0CEE545E03}"/>
              </a:ext>
            </a:extLst>
          </p:cNvPr>
          <p:cNvSpPr/>
          <p:nvPr/>
        </p:nvSpPr>
        <p:spPr>
          <a:xfrm>
            <a:off x="1506781" y="2058336"/>
            <a:ext cx="319535" cy="307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EBB9C2-F57D-5436-C95D-DB18BFD36510}"/>
              </a:ext>
            </a:extLst>
          </p:cNvPr>
          <p:cNvSpPr/>
          <p:nvPr/>
        </p:nvSpPr>
        <p:spPr>
          <a:xfrm>
            <a:off x="1506781" y="2860286"/>
            <a:ext cx="319535" cy="307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EED6EC-5E21-D4A1-81BA-895B39F88BF7}"/>
              </a:ext>
            </a:extLst>
          </p:cNvPr>
          <p:cNvSpPr/>
          <p:nvPr/>
        </p:nvSpPr>
        <p:spPr>
          <a:xfrm>
            <a:off x="1506781" y="3676198"/>
            <a:ext cx="319535" cy="307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5E4E37-ECBF-0F66-35F8-A21EB31DAF4E}"/>
              </a:ext>
            </a:extLst>
          </p:cNvPr>
          <p:cNvSpPr/>
          <p:nvPr/>
        </p:nvSpPr>
        <p:spPr>
          <a:xfrm>
            <a:off x="1506781" y="4492110"/>
            <a:ext cx="319535" cy="307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0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B267B-0808-A09D-E597-34265735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5" name="Screen Recording 2023-07-10 at 17.22.23">
            <a:hlinkClick r:id="" action="ppaction://media"/>
            <a:extLst>
              <a:ext uri="{FF2B5EF4-FFF2-40B4-BE49-F238E27FC236}">
                <a16:creationId xmlns:a16="http://schemas.microsoft.com/office/drawing/2014/main" id="{3AADE131-22A8-3CEC-D018-B63484019A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890" y="397066"/>
            <a:ext cx="10370444" cy="47922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724B9-5EF2-09EE-F075-8011658B0423}"/>
              </a:ext>
            </a:extLst>
          </p:cNvPr>
          <p:cNvSpPr/>
          <p:nvPr/>
        </p:nvSpPr>
        <p:spPr>
          <a:xfrm>
            <a:off x="1640495" y="5434538"/>
            <a:ext cx="9098904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dirty="0"/>
              <a:t>Simplicity </a:t>
            </a:r>
            <a:r>
              <a:rPr lang="en-US" sz="2200" dirty="0"/>
              <a:t>and clear take aways for figures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7E935A-4D24-6588-FC81-4F13A5D53597}"/>
              </a:ext>
            </a:extLst>
          </p:cNvPr>
          <p:cNvSpPr/>
          <p:nvPr/>
        </p:nvSpPr>
        <p:spPr>
          <a:xfrm>
            <a:off x="1640495" y="5999988"/>
            <a:ext cx="9098904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dirty="0"/>
              <a:t>Interactivity </a:t>
            </a:r>
            <a:r>
              <a:rPr lang="en-US" sz="2200" dirty="0"/>
              <a:t>to let users explore and add complexity as desired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FA5AC6-97EB-2D37-C18A-EA0A4677B295}"/>
              </a:ext>
            </a:extLst>
          </p:cNvPr>
          <p:cNvSpPr/>
          <p:nvPr/>
        </p:nvSpPr>
        <p:spPr>
          <a:xfrm>
            <a:off x="1087400" y="5636013"/>
            <a:ext cx="319535" cy="307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F465B-33F5-C66B-1886-32A958ADEB5D}"/>
              </a:ext>
            </a:extLst>
          </p:cNvPr>
          <p:cNvSpPr/>
          <p:nvPr/>
        </p:nvSpPr>
        <p:spPr>
          <a:xfrm>
            <a:off x="1087400" y="6187501"/>
            <a:ext cx="319535" cy="307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8EAD5E51-E5F6-0969-3857-93FBD55DE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24" y="5461292"/>
            <a:ext cx="567771" cy="567771"/>
          </a:xfrm>
          <a:prstGeom prst="rect">
            <a:avLst/>
          </a:prstGeom>
        </p:spPr>
      </p:pic>
      <p:pic>
        <p:nvPicPr>
          <p:cNvPr id="13" name="Graphic 12" descr="Tick with solid fill">
            <a:extLst>
              <a:ext uri="{FF2B5EF4-FFF2-40B4-BE49-F238E27FC236}">
                <a16:creationId xmlns:a16="http://schemas.microsoft.com/office/drawing/2014/main" id="{70F3709A-5319-9154-9C74-CC37AE49E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24" y="6002599"/>
            <a:ext cx="567771" cy="5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9942-F85F-2001-960A-61FFB6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C5C2F8-68DC-CC7A-9CB3-1109C5C142BB}"/>
              </a:ext>
            </a:extLst>
          </p:cNvPr>
          <p:cNvSpPr/>
          <p:nvPr/>
        </p:nvSpPr>
        <p:spPr>
          <a:xfrm>
            <a:off x="1278835" y="640438"/>
            <a:ext cx="9634330" cy="3932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We want a </a:t>
            </a:r>
            <a:r>
              <a:rPr lang="en-US" sz="2200" b="1" dirty="0" err="1"/>
              <a:t>screenrecording</a:t>
            </a:r>
            <a:r>
              <a:rPr lang="en-US" sz="2200" b="1" dirty="0"/>
              <a:t> of Ben’s leaks and hospitals plot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59C048-0708-C565-DDF4-3EFD8B38B6B8}"/>
              </a:ext>
            </a:extLst>
          </p:cNvPr>
          <p:cNvSpPr/>
          <p:nvPr/>
        </p:nvSpPr>
        <p:spPr>
          <a:xfrm>
            <a:off x="1640495" y="5434538"/>
            <a:ext cx="9098904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dirty="0"/>
              <a:t>Actionable </a:t>
            </a:r>
            <a:r>
              <a:rPr lang="en-US" sz="2200" dirty="0"/>
              <a:t>through action plans that connect data to the next steps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7C0122-1E64-9A0A-1514-33F0481AFFF5}"/>
              </a:ext>
            </a:extLst>
          </p:cNvPr>
          <p:cNvSpPr/>
          <p:nvPr/>
        </p:nvSpPr>
        <p:spPr>
          <a:xfrm>
            <a:off x="1640495" y="5999988"/>
            <a:ext cx="9098904" cy="682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b="1" dirty="0"/>
              <a:t>Connection </a:t>
            </a:r>
            <a:r>
              <a:rPr lang="en-US" sz="2200" dirty="0"/>
              <a:t>between disjunct data to enable public health action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74502F-5EF2-1BD7-E452-2F472CB650BC}"/>
              </a:ext>
            </a:extLst>
          </p:cNvPr>
          <p:cNvSpPr/>
          <p:nvPr/>
        </p:nvSpPr>
        <p:spPr>
          <a:xfrm>
            <a:off x="1087400" y="5636013"/>
            <a:ext cx="319535" cy="307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78ABB9-D585-7015-3F44-FD72DC5237B9}"/>
              </a:ext>
            </a:extLst>
          </p:cNvPr>
          <p:cNvSpPr/>
          <p:nvPr/>
        </p:nvSpPr>
        <p:spPr>
          <a:xfrm>
            <a:off x="1087400" y="6187501"/>
            <a:ext cx="319535" cy="307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Tick with solid fill">
            <a:extLst>
              <a:ext uri="{FF2B5EF4-FFF2-40B4-BE49-F238E27FC236}">
                <a16:creationId xmlns:a16="http://schemas.microsoft.com/office/drawing/2014/main" id="{3603E58F-35D9-B8A3-168A-2FA7D5707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724" y="5461292"/>
            <a:ext cx="567771" cy="567771"/>
          </a:xfrm>
          <a:prstGeom prst="rect">
            <a:avLst/>
          </a:prstGeom>
        </p:spPr>
      </p:pic>
      <p:pic>
        <p:nvPicPr>
          <p:cNvPr id="35" name="Graphic 34" descr="Tick with solid fill">
            <a:extLst>
              <a:ext uri="{FF2B5EF4-FFF2-40B4-BE49-F238E27FC236}">
                <a16:creationId xmlns:a16="http://schemas.microsoft.com/office/drawing/2014/main" id="{4812981A-3705-C26E-CC4D-8391D7CAE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724" y="6002599"/>
            <a:ext cx="567771" cy="5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DEB41-8858-B1FF-CD68-3106B58D2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37388"/>
            <a:ext cx="10671048" cy="822960"/>
          </a:xfrm>
        </p:spPr>
        <p:txBody>
          <a:bodyPr>
            <a:normAutofit/>
          </a:bodyPr>
          <a:lstStyle/>
          <a:p>
            <a:r>
              <a:rPr lang="en-GB" sz="2000" b="1" i="0" dirty="0"/>
              <a:t>Q2: How do you ensure your platform is accessible, usable, and sustainable and that data can be shared safely and well credited? </a:t>
            </a:r>
            <a:endParaRPr lang="en-GB" b="1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5CE92-BB64-CE8D-B0EC-3C3254F8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9513D6-E1FB-769E-39E2-DCC9D159B2A2}"/>
              </a:ext>
            </a:extLst>
          </p:cNvPr>
          <p:cNvSpPr/>
          <p:nvPr/>
        </p:nvSpPr>
        <p:spPr>
          <a:xfrm>
            <a:off x="1029904" y="1582825"/>
            <a:ext cx="2005875" cy="568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Interactive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718D9-B528-DB7F-B18B-CCF9C49858E0}"/>
              </a:ext>
            </a:extLst>
          </p:cNvPr>
          <p:cNvSpPr/>
          <p:nvPr/>
        </p:nvSpPr>
        <p:spPr>
          <a:xfrm>
            <a:off x="1029904" y="3122968"/>
            <a:ext cx="2005875" cy="568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Reproducible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32DFF-FB5B-CCD4-53C1-B580F5A8A165}"/>
              </a:ext>
            </a:extLst>
          </p:cNvPr>
          <p:cNvSpPr/>
          <p:nvPr/>
        </p:nvSpPr>
        <p:spPr>
          <a:xfrm>
            <a:off x="1029904" y="4701535"/>
            <a:ext cx="2005875" cy="568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User-centric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2227FB-8BC2-EF9D-3CBC-072786AC1CD8}"/>
              </a:ext>
            </a:extLst>
          </p:cNvPr>
          <p:cNvSpPr/>
          <p:nvPr/>
        </p:nvSpPr>
        <p:spPr>
          <a:xfrm>
            <a:off x="946779" y="1854484"/>
            <a:ext cx="2669820" cy="10076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Intuitive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Different regional levels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86599-04A7-B1C9-5636-2C1837A029AE}"/>
              </a:ext>
            </a:extLst>
          </p:cNvPr>
          <p:cNvSpPr/>
          <p:nvPr/>
        </p:nvSpPr>
        <p:spPr>
          <a:xfrm>
            <a:off x="946780" y="3406127"/>
            <a:ext cx="2669820" cy="1007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Publicly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Links to further resources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D637E-ACEA-CDA5-3C74-A611F4058D4E}"/>
              </a:ext>
            </a:extLst>
          </p:cNvPr>
          <p:cNvSpPr/>
          <p:nvPr/>
        </p:nvSpPr>
        <p:spPr>
          <a:xfrm>
            <a:off x="946780" y="5044845"/>
            <a:ext cx="2669820" cy="1007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Color-blind 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Interview officials</a:t>
            </a:r>
          </a:p>
        </p:txBody>
      </p:sp>
      <p:pic>
        <p:nvPicPr>
          <p:cNvPr id="15" name="methane_date_state.mov">
            <a:hlinkClick r:id="" action="ppaction://media"/>
            <a:extLst>
              <a:ext uri="{FF2B5EF4-FFF2-40B4-BE49-F238E27FC236}">
                <a16:creationId xmlns:a16="http://schemas.microsoft.com/office/drawing/2014/main" id="{8ECF1167-0547-1E01-EE6D-B9ECB736D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3709" y="1501123"/>
            <a:ext cx="7470716" cy="42582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3DF6CF-A2DF-CA79-8538-928757BE5776}"/>
              </a:ext>
            </a:extLst>
          </p:cNvPr>
          <p:cNvSpPr/>
          <p:nvPr/>
        </p:nvSpPr>
        <p:spPr>
          <a:xfrm>
            <a:off x="3801465" y="1378880"/>
            <a:ext cx="7805763" cy="45065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Badge 1 with solid fill">
            <a:extLst>
              <a:ext uri="{FF2B5EF4-FFF2-40B4-BE49-F238E27FC236}">
                <a16:creationId xmlns:a16="http://schemas.microsoft.com/office/drawing/2014/main" id="{72672B42-FB19-1E30-725E-82D76DEF4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46" y="1572810"/>
            <a:ext cx="567771" cy="567771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4D14790D-7DDA-0196-4111-34EF42F01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246" y="3139927"/>
            <a:ext cx="567771" cy="567771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0EC9CAFA-84FF-26FC-4908-823F45DC9E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246" y="4702033"/>
            <a:ext cx="567771" cy="56777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9EBDF4-66E3-CA08-676A-89B65A5CFE17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739559" y="1867639"/>
            <a:ext cx="1030301" cy="347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9F6B11A-C9ED-84BE-6A76-943B807F4B60}"/>
              </a:ext>
            </a:extLst>
          </p:cNvPr>
          <p:cNvSpPr/>
          <p:nvPr/>
        </p:nvSpPr>
        <p:spPr>
          <a:xfrm>
            <a:off x="2580583" y="1786891"/>
            <a:ext cx="158976" cy="16149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5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3C2230"/>
      </a:dk2>
      <a:lt2>
        <a:srgbClr val="E2E3E8"/>
      </a:lt2>
      <a:accent1>
        <a:srgbClr val="BF9D22"/>
      </a:accent1>
      <a:accent2>
        <a:srgbClr val="D55D17"/>
      </a:accent2>
      <a:accent3>
        <a:srgbClr val="E72932"/>
      </a:accent3>
      <a:accent4>
        <a:srgbClr val="D51770"/>
      </a:accent4>
      <a:accent5>
        <a:srgbClr val="E729D0"/>
      </a:accent5>
      <a:accent6>
        <a:srgbClr val="9C17D5"/>
      </a:accent6>
      <a:hlink>
        <a:srgbClr val="BF3F9B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22904</TotalTime>
  <Words>1031</Words>
  <Application>Microsoft Office PowerPoint</Application>
  <PresentationFormat>Widescreen</PresentationFormat>
  <Paragraphs>121</Paragraphs>
  <Slides>16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HeadlinesVTI</vt:lpstr>
      <vt:lpstr>Making methane and its health impacts actionable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Vision | Help users geotag their data </vt:lpstr>
      <vt:lpstr>Embed an inclusive approach: equitable, diverse, inclusive  How you do things -&gt; methodologies How do you ensure that people are participating  Are you capturing lived experience: call for partnerships Not looking at who you are, but more how you set up the team; good prezzie vibes You work reciprocal  Be very practical: there are a lot of pointers in the application around environment: e.g., how do you promote other people and look after other people in a team. How are you working to develop yourself as a leader. How can an institution help you with that?  Ask a sponsor to support you   </vt:lpstr>
      <vt:lpstr>Thank you.</vt:lpstr>
      <vt:lpstr>Our rough outline: Why do we care? Motivate the topic  What is the challenge? Help Policymakers and health officials  How are we solving it? Dashboard -&gt; deep dives Three specific questions -&gt; perhaps connect with deep dives?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 Kroeger</dc:creator>
  <cp:lastModifiedBy>Carolin Kroeger</cp:lastModifiedBy>
  <cp:revision>2</cp:revision>
  <dcterms:created xsi:type="dcterms:W3CDTF">2023-04-25T09:17:44Z</dcterms:created>
  <dcterms:modified xsi:type="dcterms:W3CDTF">2023-07-11T15:34:49Z</dcterms:modified>
</cp:coreProperties>
</file>